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72" r:id="rId7"/>
    <p:sldId id="27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73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2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35EDC-4860-4882-A902-61F87477A5D9}" type="datetimeFigureOut">
              <a:rPr lang="ru-RU" smtClean="0"/>
              <a:pPr/>
              <a:t>11.12.2016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661D-44BF-4463-8FBF-2EC5D521B8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Здравствуйте ребята! Предлагаю сегодня отправиться на экскурсию по городу и окунуться в интересный, но не безопасный мир дороги.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Вам только  кажется, что мы многое знаем. На самом деле на улице подстерегает много опасностей и неожиданностей. Чтобы их избежать надо соблюдать особые правила – </a:t>
            </a:r>
            <a:r>
              <a:rPr lang="ru-RU" sz="1400" baseline="0" dirty="0" err="1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дорожного движения. Только научившись их соблюдать мы можем смело выходить на улицу – любая дорога перестанет быть для нас опасной. Обратите внимание на Мудрые советы.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Посмотрите  на картинку. Прохожие движутся в обе стороны – туда и обратно. Как не помешать идущим навстречу? Оказывается</a:t>
            </a:r>
            <a:r>
              <a:rPr lang="ru-RU" baseline="0" dirty="0" smtClean="0"/>
              <a:t> очень просто – надо всегда придерживаться правой стороны. Вежливый пешеход не будет идти «против течения» и толкаться, а если нечаянно и заденет кого-нибудь, то обязательно извинится.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тротуару идти просто и приятно, но вот нам нужно пересечь проезжую часть. Это первое испытание, не волнуйтесь. Будем искать пешеходный переход. Вот его знак. А вот и светофор высокий виден из далека, а как же иначе. Он регулирует движение. Поэтому переход со светофором называется регулируемый. Давайте повторим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регулируемый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пешеходному светофору ориентироваться</a:t>
            </a:r>
            <a:r>
              <a:rPr lang="ru-RU" baseline="0" dirty="0" smtClean="0"/>
              <a:t> еще проще: вот красный человечек стоит, подсказывает, что и ты должен стоять. А зеленый человечек шагает, приглашает следовать за ним. Для тех кто не понимает, еще и зебра сделана, по которой надо переходить.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светофор сломался,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если на дороге образовалась пробка, на помощь приходит регулировщик. Он встает в середине перекрестка и регулирует движением. 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Запомните,</a:t>
            </a:r>
            <a:r>
              <a:rPr lang="ru-RU" b="0" baseline="0" dirty="0" smtClean="0">
                <a:latin typeface="Times New Roman" pitchFamily="18" charset="0"/>
                <a:cs typeface="Times New Roman" pitchFamily="18" charset="0"/>
              </a:rPr>
              <a:t> дорогу переходить нельзя, если регулировщик поднял руку вверх.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  Дорогу переходить можно: </a:t>
            </a:r>
            <a:r>
              <a:rPr lang="ru-RU" b="0" baseline="0" dirty="0" smtClean="0">
                <a:latin typeface="Times New Roman" pitchFamily="18" charset="0"/>
                <a:cs typeface="Times New Roman" pitchFamily="18" charset="0"/>
              </a:rPr>
              <a:t>если регулировщик встал к тебе боком и вытянул руки в стороны или опустил – переходи дорогу перед ним или за его спиной.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Представьте, идете вы через дорогу на зеленый свет, как примерный</a:t>
            </a:r>
            <a:r>
              <a:rPr lang="ru-RU" baseline="0" dirty="0" smtClean="0"/>
              <a:t> пешеход, но не успели перейти дорогу, как загорелся красный. Автомобили несутся уже там и тут, очень неуютно. Что же делать? </a:t>
            </a:r>
            <a:r>
              <a:rPr lang="ru-RU" b="1" baseline="0" dirty="0" smtClean="0"/>
              <a:t>Совет: </a:t>
            </a:r>
            <a:r>
              <a:rPr lang="ru-RU" baseline="0" dirty="0" smtClean="0"/>
              <a:t>если застряли посреди дороги, встаньте как вкопанные ни назад ни вперед. Да еще руку поднимите, чтобы вас было лучше видно. Продолжайте движение только тогда, когда все машины проедут.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помнить, что автомобиль не может мгновенно остановиться, даже если водитель сразу нажмет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на тормоз. Иногда водителю трудно заметить пешехода за деревьями и стоящими автомобилями, за строительным забором и поворотом дороги. Вы должны хорошо видеть проезжую часть, а водитель – хорошо видеть вас. Поэтому переходить проезжую часть нужно только там, где водитель вас пропустить – на пешеходном переходе.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 вам не исполнилось 14 лет, по правилам дорожного движения вы можете ездить на велосипеде только во дворе или в парке. Там же вы можете кататься на роликах или скейтборде. Только не забудьте при этом надевать шлем, налокотники, перчатки и наколенники. Это поможет избежать ненужных травм. </a:t>
            </a:r>
            <a:r>
              <a:rPr lang="ru-RU" b="1" dirty="0" smtClean="0"/>
              <a:t>Совет: не езди на велосипеде по тротуару, это мешает пешеходам. Чтобы пересечь проезжую часть, слезь с велосипеда и веди его за руль по пешеходному переходу.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661D-44BF-4463-8FBF-2EC5D521B88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пдд\gjv8Hn1DOQ0.jpg"/>
          <p:cNvPicPr>
            <a:picLocks noChangeAspect="1" noChangeArrowheads="1"/>
          </p:cNvPicPr>
          <p:nvPr/>
        </p:nvPicPr>
        <p:blipFill>
          <a:blip r:embed="rId2"/>
          <a:srcRect t="55864" r="1243"/>
          <a:stretch>
            <a:fillRect/>
          </a:stretch>
        </p:blipFill>
        <p:spPr bwMode="auto">
          <a:xfrm>
            <a:off x="533400" y="3581400"/>
            <a:ext cx="8070833" cy="2406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4572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img2.jpg"/>
          <p:cNvPicPr>
            <a:picLocks noChangeAspect="1" noChangeArrowheads="1"/>
          </p:cNvPicPr>
          <p:nvPr/>
        </p:nvPicPr>
        <p:blipFill>
          <a:blip r:embed="rId2"/>
          <a:srcRect l="31148" t="16394" r="29508" b="29509"/>
          <a:stretch>
            <a:fillRect/>
          </a:stretch>
        </p:blipFill>
        <p:spPr bwMode="auto">
          <a:xfrm>
            <a:off x="2438400" y="1278731"/>
            <a:ext cx="4267200" cy="399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ownloads\img4.jpg"/>
          <p:cNvPicPr>
            <a:picLocks noChangeAspect="1" noChangeArrowheads="1"/>
          </p:cNvPicPr>
          <p:nvPr/>
        </p:nvPicPr>
        <p:blipFill>
          <a:blip r:embed="rId2"/>
          <a:srcRect l="31250" t="26666" r="28750" b="16667"/>
          <a:stretch>
            <a:fillRect/>
          </a:stretch>
        </p:blipFill>
        <p:spPr bwMode="auto">
          <a:xfrm>
            <a:off x="2590800" y="1752599"/>
            <a:ext cx="4038600" cy="39544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3.jpg"/>
          <p:cNvPicPr>
            <a:picLocks noChangeAspect="1" noChangeArrowheads="1"/>
          </p:cNvPicPr>
          <p:nvPr/>
        </p:nvPicPr>
        <p:blipFill>
          <a:blip r:embed="rId2"/>
          <a:srcRect l="31250" t="18334" r="27500" b="25000"/>
          <a:stretch>
            <a:fillRect/>
          </a:stretch>
        </p:blipFill>
        <p:spPr bwMode="auto">
          <a:xfrm>
            <a:off x="2438400" y="1371600"/>
            <a:ext cx="422237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/>
          <a:srcRect l="31148" t="16394" r="29508" b="29509"/>
          <a:stretch>
            <a:fillRect/>
          </a:stretch>
        </p:blipFill>
        <p:spPr bwMode="auto">
          <a:xfrm>
            <a:off x="2438400" y="1278731"/>
            <a:ext cx="4267200" cy="399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пдд\Dw6c2xfxQqs.jpg"/>
          <p:cNvPicPr>
            <a:picLocks noChangeAspect="1" noChangeArrowheads="1"/>
          </p:cNvPicPr>
          <p:nvPr/>
        </p:nvPicPr>
        <p:blipFill>
          <a:blip r:embed="rId3"/>
          <a:srcRect l="58470" t="12222" r="3416" b="62222"/>
          <a:stretch>
            <a:fillRect/>
          </a:stretch>
        </p:blipFill>
        <p:spPr bwMode="auto">
          <a:xfrm>
            <a:off x="0" y="-5646"/>
            <a:ext cx="9144000" cy="686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LR_pN97IODU.jpg"/>
          <p:cNvPicPr>
            <a:picLocks noChangeAspect="1" noChangeArrowheads="1"/>
          </p:cNvPicPr>
          <p:nvPr/>
        </p:nvPicPr>
        <p:blipFill>
          <a:blip r:embed="rId3"/>
          <a:srcRect l="3416" t="26667" r="45765" b="46666"/>
          <a:stretch>
            <a:fillRect/>
          </a:stretch>
        </p:blipFill>
        <p:spPr bwMode="auto">
          <a:xfrm>
            <a:off x="152399" y="228600"/>
            <a:ext cx="6846757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ownloads\LR_pN97IODU.jpg"/>
          <p:cNvPicPr>
            <a:picLocks noChangeAspect="1" noChangeArrowheads="1"/>
          </p:cNvPicPr>
          <p:nvPr/>
        </p:nvPicPr>
        <p:blipFill>
          <a:blip r:embed="rId3"/>
          <a:srcRect l="59881" t="46667" r="4828" b="2222"/>
          <a:stretch>
            <a:fillRect/>
          </a:stretch>
        </p:blipFill>
        <p:spPr bwMode="auto">
          <a:xfrm>
            <a:off x="7086600" y="3124200"/>
            <a:ext cx="1905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28600"/>
            <a:ext cx="7177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Велосипед и ролики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:\Users\User\Downloads\пдд\YlQjAqwGZbg (1).jpg"/>
          <p:cNvPicPr>
            <a:picLocks noChangeAspect="1" noChangeArrowheads="1"/>
          </p:cNvPicPr>
          <p:nvPr/>
        </p:nvPicPr>
        <p:blipFill>
          <a:blip r:embed="rId3"/>
          <a:srcRect l="62705" t="17778" r="11886" b="47778"/>
          <a:stretch>
            <a:fillRect/>
          </a:stretch>
        </p:blipFill>
        <p:spPr bwMode="auto">
          <a:xfrm>
            <a:off x="6553200" y="1371600"/>
            <a:ext cx="2286000" cy="393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User\Downloads\пдд\YlQjAqwGZbg (1).jpg"/>
          <p:cNvPicPr>
            <a:picLocks noChangeAspect="1" noChangeArrowheads="1"/>
          </p:cNvPicPr>
          <p:nvPr/>
        </p:nvPicPr>
        <p:blipFill>
          <a:blip r:embed="rId3"/>
          <a:srcRect t="53333"/>
          <a:stretch>
            <a:fillRect/>
          </a:stretch>
        </p:blipFill>
        <p:spPr bwMode="auto">
          <a:xfrm>
            <a:off x="152400" y="3505200"/>
            <a:ext cx="539799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User\Downloads\пдд\YlQjAqwGZbg (1).jpg"/>
          <p:cNvPicPr>
            <a:picLocks noChangeAspect="1" noChangeArrowheads="1"/>
          </p:cNvPicPr>
          <p:nvPr/>
        </p:nvPicPr>
        <p:blipFill>
          <a:blip r:embed="rId3"/>
          <a:srcRect l="2823" t="26667" r="37888" b="47778"/>
          <a:stretch>
            <a:fillRect/>
          </a:stretch>
        </p:blipFill>
        <p:spPr bwMode="auto">
          <a:xfrm>
            <a:off x="1600200" y="1447800"/>
            <a:ext cx="3200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81000"/>
            <a:ext cx="634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«Узнай знак»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Users\User\Downloads\пдд\cRObkm6q_5U.jpg"/>
          <p:cNvPicPr>
            <a:picLocks noChangeAspect="1" noChangeArrowheads="1"/>
          </p:cNvPicPr>
          <p:nvPr/>
        </p:nvPicPr>
        <p:blipFill>
          <a:blip r:embed="rId2"/>
          <a:srcRect l="62705" t="5555" r="17532" b="78889"/>
          <a:stretch>
            <a:fillRect/>
          </a:stretch>
        </p:blipFill>
        <p:spPr bwMode="auto">
          <a:xfrm>
            <a:off x="381000" y="15240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User\Downloads\пдд\DGVZti-1zEw.jpg"/>
          <p:cNvPicPr>
            <a:picLocks noChangeAspect="1" noChangeArrowheads="1"/>
          </p:cNvPicPr>
          <p:nvPr/>
        </p:nvPicPr>
        <p:blipFill>
          <a:blip r:embed="rId3"/>
          <a:srcRect l="36974" r="35346" b="81111"/>
          <a:stretch>
            <a:fillRect/>
          </a:stretch>
        </p:blipFill>
        <p:spPr bwMode="auto">
          <a:xfrm>
            <a:off x="3352800" y="15240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User\Downloads\пдд\YlQjAqwGZbg (1).jpg"/>
          <p:cNvPicPr>
            <a:picLocks noChangeAspect="1" noChangeArrowheads="1"/>
          </p:cNvPicPr>
          <p:nvPr/>
        </p:nvPicPr>
        <p:blipFill>
          <a:blip r:embed="rId4"/>
          <a:srcRect l="8470" t="26667" r="73179" b="60000"/>
          <a:stretch>
            <a:fillRect/>
          </a:stretch>
        </p:blipFill>
        <p:spPr bwMode="auto">
          <a:xfrm>
            <a:off x="6395884" y="1524000"/>
            <a:ext cx="2138516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User\Downloads\пдд\YlQjAqwGZbg (1).jpg"/>
          <p:cNvPicPr>
            <a:picLocks noChangeAspect="1" noChangeArrowheads="1"/>
          </p:cNvPicPr>
          <p:nvPr/>
        </p:nvPicPr>
        <p:blipFill>
          <a:blip r:embed="rId4"/>
          <a:srcRect l="40937" t="26667" r="42123" b="60000"/>
          <a:stretch>
            <a:fillRect/>
          </a:stretch>
        </p:blipFill>
        <p:spPr bwMode="auto">
          <a:xfrm>
            <a:off x="457200" y="4267200"/>
            <a:ext cx="2057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C:\Users\User\Downloads\пдд\xanbMDmO-Lg.jpg"/>
          <p:cNvPicPr>
            <a:picLocks noChangeAspect="1" noChangeArrowheads="1"/>
          </p:cNvPicPr>
          <p:nvPr/>
        </p:nvPicPr>
        <p:blipFill>
          <a:blip r:embed="rId5"/>
          <a:srcRect l="13349" t="4444" r="14942" b="23333"/>
          <a:stretch>
            <a:fillRect/>
          </a:stretch>
        </p:blipFill>
        <p:spPr bwMode="auto">
          <a:xfrm>
            <a:off x="3276600" y="4114800"/>
            <a:ext cx="1752600" cy="2531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C:\Users\User\Downloads\пдд\DGVZti-1zEw.jpg"/>
          <p:cNvPicPr>
            <a:picLocks noChangeAspect="1" noChangeArrowheads="1"/>
          </p:cNvPicPr>
          <p:nvPr/>
        </p:nvPicPr>
        <p:blipFill>
          <a:blip r:embed="rId3"/>
          <a:srcRect l="6038" t="64444" r="72795" b="22222"/>
          <a:stretch>
            <a:fillRect/>
          </a:stretch>
        </p:blipFill>
        <p:spPr bwMode="auto">
          <a:xfrm>
            <a:off x="6121400" y="4419600"/>
            <a:ext cx="21463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пдд\t9RRlIO7lcc.jpg"/>
          <p:cNvPicPr>
            <a:picLocks noChangeAspect="1" noChangeArrowheads="1"/>
          </p:cNvPicPr>
          <p:nvPr/>
        </p:nvPicPr>
        <p:blipFill>
          <a:blip r:embed="rId3"/>
          <a:srcRect l="5591" t="18889" r="13248"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4">
                <a:lumMod val="60000"/>
                <a:lumOff val="40000"/>
              </a:schemeClr>
            </a:gs>
            <a:gs pos="80000">
              <a:schemeClr val="accent1">
                <a:tint val="75000"/>
                <a:satMod val="1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0"/>
            <a:ext cx="62484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сейчас мы научимся правильно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ходить по тротуару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пдд\3ZCW2h33VIM.jpg"/>
          <p:cNvPicPr>
            <a:picLocks noChangeAspect="1" noChangeArrowheads="1"/>
          </p:cNvPicPr>
          <p:nvPr/>
        </p:nvPicPr>
        <p:blipFill>
          <a:blip r:embed="rId3"/>
          <a:srcRect l="35809" t="10053" b="63333"/>
          <a:stretch>
            <a:fillRect/>
          </a:stretch>
        </p:blipFill>
        <p:spPr bwMode="auto">
          <a:xfrm>
            <a:off x="457200" y="2057400"/>
            <a:ext cx="8477672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пдд\cRObkm6q_5U.jpg"/>
          <p:cNvPicPr>
            <a:picLocks noChangeAspect="1" noChangeArrowheads="1"/>
          </p:cNvPicPr>
          <p:nvPr/>
        </p:nvPicPr>
        <p:blipFill>
          <a:blip r:embed="rId3"/>
          <a:srcRect l="62705" t="5555" r="17532" b="78889"/>
          <a:stretch>
            <a:fillRect/>
          </a:stretch>
        </p:blipFill>
        <p:spPr bwMode="auto">
          <a:xfrm>
            <a:off x="228600" y="304800"/>
            <a:ext cx="2819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ownloads\пдд\cRObkm6q_5U.jpg"/>
          <p:cNvPicPr>
            <a:picLocks noChangeAspect="1" noChangeArrowheads="1"/>
          </p:cNvPicPr>
          <p:nvPr/>
        </p:nvPicPr>
        <p:blipFill>
          <a:blip r:embed="rId3"/>
          <a:srcRect l="83879" t="30000" b="44444"/>
          <a:stretch>
            <a:fillRect/>
          </a:stretch>
        </p:blipFill>
        <p:spPr bwMode="auto">
          <a:xfrm>
            <a:off x="7086600" y="685800"/>
            <a:ext cx="1860798" cy="374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6600" y="1752600"/>
            <a:ext cx="3505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Разговаривает светом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Светофор зимой и летом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его велению – Цветопредставление!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Загорелся красный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значит путь опасный.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Загорелся желтый –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изволь ты.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зеленый говорит,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стоишь?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Путь всем открыт!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пдд\cRObkm6q_5U.jpg"/>
          <p:cNvPicPr>
            <a:picLocks noChangeAspect="1" noChangeArrowheads="1"/>
          </p:cNvPicPr>
          <p:nvPr/>
        </p:nvPicPr>
        <p:blipFill>
          <a:blip r:embed="rId3"/>
          <a:srcRect l="7651" t="51111" r="44353" b="14444"/>
          <a:stretch>
            <a:fillRect/>
          </a:stretch>
        </p:blipFill>
        <p:spPr bwMode="auto">
          <a:xfrm>
            <a:off x="1752600" y="1219200"/>
            <a:ext cx="6324600" cy="5449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152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переходе, где движение регулирует светофор, слушайся только его сигналов.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jsMIFmIsCvQ.jpg"/>
          <p:cNvPicPr>
            <a:picLocks noChangeAspect="1" noChangeArrowheads="1"/>
          </p:cNvPicPr>
          <p:nvPr/>
        </p:nvPicPr>
        <p:blipFill>
          <a:blip r:embed="rId3"/>
          <a:srcRect t="3333" r="59881" b="50000"/>
          <a:stretch>
            <a:fillRect/>
          </a:stretch>
        </p:blipFill>
        <p:spPr bwMode="auto">
          <a:xfrm>
            <a:off x="228600" y="381000"/>
            <a:ext cx="2165598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ownloads\jsMIFmIsCvQ.jpg"/>
          <p:cNvPicPr>
            <a:picLocks noChangeAspect="1" noChangeArrowheads="1"/>
          </p:cNvPicPr>
          <p:nvPr/>
        </p:nvPicPr>
        <p:blipFill>
          <a:blip r:embed="rId3"/>
          <a:srcRect l="38707" t="35556" r="2004" b="51111"/>
          <a:stretch>
            <a:fillRect/>
          </a:stretch>
        </p:blipFill>
        <p:spPr bwMode="auto">
          <a:xfrm>
            <a:off x="2590800" y="533400"/>
            <a:ext cx="627017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User\Downloads\jsMIFmIsCvQ.jpg"/>
          <p:cNvPicPr>
            <a:picLocks noChangeAspect="1" noChangeArrowheads="1"/>
          </p:cNvPicPr>
          <p:nvPr/>
        </p:nvPicPr>
        <p:blipFill>
          <a:blip r:embed="rId3"/>
          <a:srcRect l="3416" t="68889" r="9063"/>
          <a:stretch>
            <a:fillRect/>
          </a:stretch>
        </p:blipFill>
        <p:spPr bwMode="auto">
          <a:xfrm>
            <a:off x="838200" y="4038600"/>
            <a:ext cx="556804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пдд\DGVZti-1zEw.jpg"/>
          <p:cNvPicPr>
            <a:picLocks noChangeAspect="1" noChangeArrowheads="1"/>
          </p:cNvPicPr>
          <p:nvPr/>
        </p:nvPicPr>
        <p:blipFill>
          <a:blip r:embed="rId2"/>
          <a:srcRect l="36974" r="35346" b="81111"/>
          <a:stretch>
            <a:fillRect/>
          </a:stretch>
        </p:blipFill>
        <p:spPr bwMode="auto">
          <a:xfrm>
            <a:off x="2286000" y="38100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4800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Движение запрещено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609600"/>
            <a:ext cx="506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светофор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 descr="C:\Users\User\Downloads\img4.jpg"/>
          <p:cNvPicPr>
            <a:picLocks noChangeAspect="1" noChangeArrowheads="1"/>
          </p:cNvPicPr>
          <p:nvPr/>
        </p:nvPicPr>
        <p:blipFill>
          <a:blip r:embed="rId2"/>
          <a:srcRect l="31250" t="26666" r="28750" b="16667"/>
          <a:stretch>
            <a:fillRect/>
          </a:stretch>
        </p:blipFill>
        <p:spPr bwMode="auto">
          <a:xfrm>
            <a:off x="2590800" y="1752599"/>
            <a:ext cx="4038600" cy="39544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img3.jpg"/>
          <p:cNvPicPr>
            <a:picLocks noChangeAspect="1" noChangeArrowheads="1"/>
          </p:cNvPicPr>
          <p:nvPr/>
        </p:nvPicPr>
        <p:blipFill>
          <a:blip r:embed="rId2"/>
          <a:srcRect l="31250" t="18334" r="27500" b="25000"/>
          <a:stretch>
            <a:fillRect/>
          </a:stretch>
        </p:blipFill>
        <p:spPr bwMode="auto">
          <a:xfrm>
            <a:off x="2667000" y="1371600"/>
            <a:ext cx="399377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547</Words>
  <PresentationFormat>Экран (4:3)</PresentationFormat>
  <Paragraphs>35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2015-08-23T10:45:03Z</dcterms:created>
  <dcterms:modified xsi:type="dcterms:W3CDTF">2016-12-10T19:17:55Z</dcterms:modified>
</cp:coreProperties>
</file>